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9" r:id="rId2"/>
    <p:sldId id="345" r:id="rId3"/>
    <p:sldId id="310" r:id="rId4"/>
    <p:sldId id="286" r:id="rId5"/>
    <p:sldId id="311" r:id="rId6"/>
    <p:sldId id="313" r:id="rId7"/>
    <p:sldId id="314" r:id="rId8"/>
    <p:sldId id="318" r:id="rId9"/>
    <p:sldId id="320" r:id="rId10"/>
    <p:sldId id="346" r:id="rId11"/>
    <p:sldId id="347" r:id="rId12"/>
    <p:sldId id="348" r:id="rId13"/>
    <p:sldId id="319" r:id="rId14"/>
    <p:sldId id="349" r:id="rId15"/>
    <p:sldId id="321" r:id="rId16"/>
    <p:sldId id="322" r:id="rId17"/>
    <p:sldId id="323" r:id="rId18"/>
    <p:sldId id="325" r:id="rId19"/>
    <p:sldId id="350" r:id="rId20"/>
    <p:sldId id="327" r:id="rId21"/>
    <p:sldId id="328" r:id="rId22"/>
    <p:sldId id="329" r:id="rId23"/>
    <p:sldId id="331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2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D408-4E5A-4ACC-973B-080101BC14F1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BDA00-49E6-4B5A-A20C-DA8CEE30BF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952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BDA00-49E6-4B5A-A20C-DA8CEE30BF9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44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991687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470665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103561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986901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478034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404521"/>
      </p:ext>
    </p:extLst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899531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7911944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049237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704590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002301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5BB6-0852-483B-8D47-59C8B8A3741E}" type="datetimeFigureOut">
              <a:rPr lang="pt-BR" smtClean="0"/>
              <a:t>26/09/2019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9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i2.wp.com/www.ztop.com.br/wp-content/uploads/2018/04/TinkerCAD_Circuits_Arduino_circuit.jpg?ssl=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i2.wp.com/www.ztop.com.br/wp-content/uploads/2018/04/TinkerCAD_Circuits_Arduino_code.jpg?ssl=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i2.wp.com/www.ztop.com.br/wp-content/uploads/2018/04/TinkerCAD_Circuits_Arduino_code2.jpg?ssl=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i2.wp.com/www.ztop.com.br/wp-content/uploads/2018/04/TinkerCAD_Circuits_Arduino_circuit_ON1.jpg?ssl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hyperlink" Target="https://i1.wp.com/www.ztop.com.br/wp-content/uploads/2018/04/TinkerCAD_Circuits_Arduino_circuit_ON2.jpg?ssl=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i1.wp.com/www.ztop.com.br/wp-content/uploads/2018/04/TinkerCAD_Circuits_Arduino_smarthome.jpg?ssl=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</p:spPr>
      </p:pic>
    </p:spTree>
    <p:extLst>
      <p:ext uri="{BB962C8B-B14F-4D97-AF65-F5344CB8AC3E}">
        <p14:creationId xmlns:p14="http://schemas.microsoft.com/office/powerpoint/2010/main" val="18082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889" y="980928"/>
            <a:ext cx="5616623" cy="5328392"/>
          </a:xfrm>
          <a:prstGeom prst="rect">
            <a:avLst/>
          </a:prstGeom>
        </p:spPr>
      </p:pic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069988"/>
            <a:ext cx="3279485" cy="523933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1º - Exemplo: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Resistor es 330 ohms;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2º - Exemplo: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01 Resistor 330 ohms;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01 Potenciômetro 330 ohms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3º </a:t>
            </a:r>
            <a:r>
              <a:rPr lang="pt-BR" sz="2400" dirty="0">
                <a:latin typeface="Roboto" panose="02000000000000000000"/>
              </a:rPr>
              <a:t>- Exemplo</a:t>
            </a:r>
            <a:r>
              <a:rPr lang="pt-BR" sz="2400" dirty="0" smtClean="0">
                <a:latin typeface="Roboto" panose="02000000000000000000"/>
              </a:rPr>
              <a:t>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01 Led RGB;</a:t>
            </a:r>
            <a:endParaRPr lang="pt-BR" sz="2400" dirty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latin typeface="Roboto" panose="02000000000000000000"/>
              </a:rPr>
              <a:t>01 Resistor </a:t>
            </a:r>
            <a:r>
              <a:rPr lang="pt-BR" sz="2400" dirty="0" smtClean="0">
                <a:latin typeface="Roboto" panose="02000000000000000000"/>
              </a:rPr>
              <a:t>10 k ohms;</a:t>
            </a:r>
            <a:endParaRPr lang="pt-BR" sz="2400" dirty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03 Potenciômetros ? </a:t>
            </a:r>
            <a:endParaRPr lang="pt-BR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196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373193" y="1398964"/>
            <a:ext cx="4608424" cy="451925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800" dirty="0" smtClean="0">
                <a:latin typeface="Roboto" panose="02000000000000000000"/>
              </a:rPr>
              <a:t>Resistores:</a:t>
            </a:r>
            <a:endParaRPr lang="pt-BR" sz="2400" dirty="0" smtClean="0">
              <a:latin typeface="Roboto" panose="0200000000000000000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Dispositivos que compõem circuitos elétricos;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Finalidade: conversão </a:t>
            </a:r>
            <a:r>
              <a:rPr lang="pt-BR" sz="2400" dirty="0">
                <a:latin typeface="Roboto" panose="02000000000000000000"/>
              </a:rPr>
              <a:t>de energia elétrica em energia térmica (Efeito Joule</a:t>
            </a:r>
            <a:r>
              <a:rPr lang="pt-BR" sz="2400" dirty="0" smtClean="0">
                <a:latin typeface="Roboto" panose="02000000000000000000"/>
              </a:rPr>
              <a:t>);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Alterar </a:t>
            </a:r>
            <a:r>
              <a:rPr lang="pt-BR" sz="2400" dirty="0">
                <a:latin typeface="Roboto" panose="02000000000000000000"/>
              </a:rPr>
              <a:t>a </a:t>
            </a:r>
            <a:r>
              <a:rPr lang="pt-BR" sz="2400" dirty="0" smtClean="0">
                <a:latin typeface="Roboto" panose="02000000000000000000"/>
              </a:rPr>
              <a:t>diferença </a:t>
            </a:r>
            <a:r>
              <a:rPr lang="pt-BR" sz="2400" dirty="0">
                <a:latin typeface="Roboto" panose="02000000000000000000"/>
              </a:rPr>
              <a:t>potencial em determinada parte do </a:t>
            </a:r>
            <a:r>
              <a:rPr lang="pt-BR" sz="2400" dirty="0" smtClean="0">
                <a:latin typeface="Roboto" panose="02000000000000000000"/>
              </a:rPr>
              <a:t>circuito;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Ocorre a diminuição </a:t>
            </a:r>
            <a:r>
              <a:rPr lang="pt-BR" sz="2400" dirty="0">
                <a:latin typeface="Roboto" panose="02000000000000000000"/>
              </a:rPr>
              <a:t>da corrente </a:t>
            </a:r>
            <a:r>
              <a:rPr lang="pt-BR" sz="2400" dirty="0" smtClean="0">
                <a:latin typeface="Roboto" panose="02000000000000000000"/>
              </a:rPr>
              <a:t>elétrica;</a:t>
            </a:r>
            <a:endParaRPr lang="pt-BR" sz="2400" dirty="0">
              <a:latin typeface="Roboto" panose="0200000000000000000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08" r="4996"/>
          <a:stretch/>
        </p:blipFill>
        <p:spPr>
          <a:xfrm>
            <a:off x="5004048" y="1069989"/>
            <a:ext cx="4104456" cy="51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4" y="1646913"/>
            <a:ext cx="8940435" cy="38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4" y="2555215"/>
            <a:ext cx="3871092" cy="25099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42326" y="1578818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Roboto" panose="02000000000000000000"/>
              </a:rPr>
              <a:t>Gerador de funções</a:t>
            </a:r>
            <a:endParaRPr lang="pt-BR" sz="2800" dirty="0">
              <a:latin typeface="Roboto" panose="0200000000000000000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355976" y="2025094"/>
            <a:ext cx="473343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Aparelho </a:t>
            </a:r>
            <a:r>
              <a:rPr lang="pt-BR" sz="2400" dirty="0">
                <a:latin typeface="Roboto" panose="02000000000000000000"/>
              </a:rPr>
              <a:t>eletrônico </a:t>
            </a:r>
            <a:r>
              <a:rPr lang="pt-BR" sz="2400" dirty="0" smtClean="0">
                <a:latin typeface="Roboto" panose="02000000000000000000"/>
              </a:rPr>
              <a:t>que </a:t>
            </a:r>
            <a:r>
              <a:rPr lang="pt-BR" sz="2400" b="1" dirty="0">
                <a:latin typeface="Roboto" panose="02000000000000000000"/>
              </a:rPr>
              <a:t>gerar</a:t>
            </a:r>
            <a:r>
              <a:rPr lang="pt-BR" sz="2400" dirty="0">
                <a:latin typeface="Roboto" panose="02000000000000000000"/>
              </a:rPr>
              <a:t> sinais elétricos de formas de </a:t>
            </a:r>
            <a:r>
              <a:rPr lang="pt-BR" sz="2400" b="1" dirty="0">
                <a:latin typeface="Roboto" panose="02000000000000000000"/>
              </a:rPr>
              <a:t>onda</a:t>
            </a:r>
            <a:r>
              <a:rPr lang="pt-BR" sz="2400" dirty="0">
                <a:latin typeface="Roboto" panose="02000000000000000000"/>
              </a:rPr>
              <a:t>, </a:t>
            </a:r>
            <a:r>
              <a:rPr lang="pt-BR" sz="2400" b="1" dirty="0">
                <a:latin typeface="Roboto" panose="02000000000000000000"/>
              </a:rPr>
              <a:t>frequências</a:t>
            </a:r>
            <a:r>
              <a:rPr lang="pt-BR" sz="2400" dirty="0">
                <a:latin typeface="Roboto" panose="02000000000000000000"/>
              </a:rPr>
              <a:t> (de alguns Hz a dezenas de MHz) e </a:t>
            </a:r>
            <a:r>
              <a:rPr lang="pt-BR" sz="2400" b="1" dirty="0">
                <a:latin typeface="Roboto" panose="02000000000000000000"/>
              </a:rPr>
              <a:t>amplitude</a:t>
            </a:r>
            <a:r>
              <a:rPr lang="pt-BR" sz="2400" dirty="0">
                <a:latin typeface="Roboto" panose="02000000000000000000"/>
              </a:rPr>
              <a:t> (</a:t>
            </a:r>
            <a:r>
              <a:rPr lang="pt-BR" sz="2400" dirty="0" smtClean="0">
                <a:latin typeface="Roboto" panose="02000000000000000000"/>
              </a:rPr>
              <a:t>tensão);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Utilizados </a:t>
            </a:r>
            <a:r>
              <a:rPr lang="pt-BR" sz="2400" dirty="0">
                <a:latin typeface="Roboto" panose="02000000000000000000"/>
              </a:rPr>
              <a:t>em laboratórios de eletrônica como fonte de sinal para </a:t>
            </a:r>
            <a:r>
              <a:rPr lang="pt-BR" sz="2400" b="1" dirty="0">
                <a:latin typeface="Roboto" panose="02000000000000000000"/>
              </a:rPr>
              <a:t>teste</a:t>
            </a:r>
            <a:r>
              <a:rPr lang="pt-BR" sz="2400" dirty="0">
                <a:latin typeface="Roboto" panose="02000000000000000000"/>
              </a:rPr>
              <a:t> de </a:t>
            </a:r>
            <a:r>
              <a:rPr lang="pt-BR" sz="2400" b="1" dirty="0">
                <a:latin typeface="Roboto" panose="02000000000000000000"/>
              </a:rPr>
              <a:t>diversos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dirty="0" smtClean="0">
                <a:latin typeface="Roboto" panose="02000000000000000000"/>
              </a:rPr>
              <a:t> aparelhos </a:t>
            </a:r>
            <a:r>
              <a:rPr lang="pt-BR" sz="2400" dirty="0">
                <a:latin typeface="Roboto" panose="02000000000000000000"/>
              </a:rPr>
              <a:t>e equipamentos </a:t>
            </a:r>
            <a:r>
              <a:rPr lang="pt-BR" sz="2400" dirty="0" smtClean="0">
                <a:latin typeface="Roboto" panose="02000000000000000000"/>
              </a:rPr>
              <a:t>eletrônicos;</a:t>
            </a:r>
            <a:endParaRPr lang="pt-BR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58639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39952" y="1499011"/>
            <a:ext cx="507605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Instrumento </a:t>
            </a:r>
            <a:r>
              <a:rPr lang="pt-BR" sz="2400" dirty="0">
                <a:latin typeface="Roboto" panose="02000000000000000000"/>
              </a:rPr>
              <a:t>de </a:t>
            </a:r>
            <a:r>
              <a:rPr lang="pt-BR" sz="2400" b="1" dirty="0">
                <a:latin typeface="Roboto" panose="02000000000000000000"/>
              </a:rPr>
              <a:t>medida</a:t>
            </a:r>
            <a:r>
              <a:rPr lang="pt-BR" sz="2400" dirty="0">
                <a:latin typeface="Roboto" panose="02000000000000000000"/>
              </a:rPr>
              <a:t> de </a:t>
            </a:r>
            <a:r>
              <a:rPr lang="pt-BR" sz="2400" b="1" dirty="0">
                <a:latin typeface="Roboto" panose="02000000000000000000"/>
              </a:rPr>
              <a:t>sinais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dirty="0" smtClean="0">
                <a:latin typeface="Roboto" panose="02000000000000000000"/>
              </a:rPr>
              <a:t>elétricos/eletrônicos;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Apresenta </a:t>
            </a:r>
            <a:r>
              <a:rPr lang="pt-BR" sz="2400" b="1" dirty="0">
                <a:latin typeface="Roboto" panose="02000000000000000000"/>
              </a:rPr>
              <a:t>gráficos</a:t>
            </a:r>
            <a:r>
              <a:rPr lang="pt-BR" sz="2400" dirty="0">
                <a:latin typeface="Roboto" panose="02000000000000000000"/>
              </a:rPr>
              <a:t> a duas dimensões de um ou mais </a:t>
            </a:r>
            <a:r>
              <a:rPr lang="pt-BR" sz="2400" b="1" dirty="0">
                <a:latin typeface="Roboto" panose="02000000000000000000"/>
              </a:rPr>
              <a:t>sinais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b="1" dirty="0" smtClean="0">
                <a:latin typeface="Roboto" panose="02000000000000000000"/>
              </a:rPr>
              <a:t>elétricos</a:t>
            </a:r>
            <a:r>
              <a:rPr lang="pt-BR" sz="2400" dirty="0" smtClean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O </a:t>
            </a:r>
            <a:r>
              <a:rPr lang="pt-BR" sz="2400" dirty="0">
                <a:latin typeface="Roboto" panose="02000000000000000000"/>
              </a:rPr>
              <a:t>eixo </a:t>
            </a:r>
            <a:r>
              <a:rPr lang="pt-BR" sz="2400" b="1" dirty="0">
                <a:latin typeface="Roboto" panose="02000000000000000000"/>
              </a:rPr>
              <a:t>vertical (y)</a:t>
            </a:r>
            <a:r>
              <a:rPr lang="pt-BR" sz="2400" dirty="0">
                <a:latin typeface="Roboto" panose="02000000000000000000"/>
              </a:rPr>
              <a:t> do </a:t>
            </a:r>
            <a:r>
              <a:rPr lang="pt-BR" sz="2400" dirty="0" err="1">
                <a:latin typeface="Roboto" panose="02000000000000000000"/>
              </a:rPr>
              <a:t>ecrã</a:t>
            </a:r>
            <a:r>
              <a:rPr lang="pt-BR" sz="2400" dirty="0">
                <a:latin typeface="Roboto" panose="02000000000000000000"/>
              </a:rPr>
              <a:t> (monitor) representa a </a:t>
            </a:r>
            <a:r>
              <a:rPr lang="pt-BR" sz="2400" b="1" dirty="0">
                <a:latin typeface="Roboto" panose="02000000000000000000"/>
              </a:rPr>
              <a:t>intensidade do sinal (tensão)</a:t>
            </a:r>
            <a:r>
              <a:rPr lang="pt-BR" sz="2400" dirty="0">
                <a:latin typeface="Roboto" panose="02000000000000000000"/>
              </a:rPr>
              <a:t> e o </a:t>
            </a:r>
            <a:r>
              <a:rPr lang="pt-BR" sz="2400" b="1" dirty="0">
                <a:latin typeface="Roboto" panose="02000000000000000000"/>
              </a:rPr>
              <a:t>eixo horizontal (x) </a:t>
            </a:r>
            <a:r>
              <a:rPr lang="pt-BR" sz="2400" dirty="0">
                <a:latin typeface="Roboto" panose="02000000000000000000"/>
              </a:rPr>
              <a:t>representa o </a:t>
            </a:r>
            <a:r>
              <a:rPr lang="pt-BR" sz="2400" b="1" dirty="0">
                <a:latin typeface="Roboto" panose="02000000000000000000"/>
              </a:rPr>
              <a:t>tempo</a:t>
            </a:r>
            <a:r>
              <a:rPr lang="pt-BR" sz="2400" dirty="0">
                <a:latin typeface="Roboto" panose="02000000000000000000"/>
              </a:rPr>
              <a:t>, tornando o instrumento útil para mostrar sinais </a:t>
            </a:r>
            <a:r>
              <a:rPr lang="pt-BR" sz="2400" dirty="0" smtClean="0">
                <a:latin typeface="Roboto" panose="02000000000000000000"/>
              </a:rPr>
              <a:t>periódicos.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8633" y="1142234"/>
            <a:ext cx="2289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</a:rPr>
              <a:t>Osciloscópio </a:t>
            </a:r>
            <a:endParaRPr lang="pt-BR" sz="2000" dirty="0">
              <a:latin typeface="Roboto" panose="0200000000000000000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rcRect l="-149" r="5007" b="1085"/>
          <a:stretch/>
        </p:blipFill>
        <p:spPr>
          <a:xfrm>
            <a:off x="343138" y="1826960"/>
            <a:ext cx="3600400" cy="38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2.wp.com/www.ztop.com.br/wp-content/uploads/2018/04/TinkerCAD_Circuits_basic_multimeter1.jpg?resize=640%2C290&amp;ssl=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6F5"/>
              </a:clrFrom>
              <a:clrTo>
                <a:srgbClr val="F4F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17426" r="15842" b="19985"/>
          <a:stretch/>
        </p:blipFill>
        <p:spPr bwMode="auto">
          <a:xfrm>
            <a:off x="3374319" y="980728"/>
            <a:ext cx="5400601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755576" y="1820174"/>
            <a:ext cx="1986204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Multímetro</a:t>
            </a:r>
            <a:endParaRPr lang="pt-BR" sz="2800" dirty="0"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89620" y="3140968"/>
            <a:ext cx="885797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Aparelho </a:t>
            </a:r>
            <a:r>
              <a:rPr lang="pt-BR" sz="2400" dirty="0">
                <a:latin typeface="Roboto" panose="02000000000000000000"/>
              </a:rPr>
              <a:t>destinado a </a:t>
            </a:r>
            <a:r>
              <a:rPr lang="pt-BR" sz="2400" b="1" dirty="0">
                <a:latin typeface="Roboto" panose="02000000000000000000"/>
              </a:rPr>
              <a:t>medir</a:t>
            </a:r>
            <a:r>
              <a:rPr lang="pt-BR" sz="2400" dirty="0">
                <a:latin typeface="Roboto" panose="02000000000000000000"/>
              </a:rPr>
              <a:t> e </a:t>
            </a:r>
            <a:r>
              <a:rPr lang="pt-BR" sz="2400" b="1" dirty="0">
                <a:latin typeface="Roboto" panose="02000000000000000000"/>
              </a:rPr>
              <a:t>avaliar</a:t>
            </a:r>
            <a:r>
              <a:rPr lang="pt-BR" sz="2400" dirty="0">
                <a:latin typeface="Roboto" panose="02000000000000000000"/>
              </a:rPr>
              <a:t> grandezas </a:t>
            </a:r>
            <a:r>
              <a:rPr lang="pt-BR" sz="2400" dirty="0" smtClean="0">
                <a:latin typeface="Roboto" panose="02000000000000000000"/>
              </a:rPr>
              <a:t>elétricas</a:t>
            </a:r>
            <a:r>
              <a:rPr lang="pt-BR" sz="2400" dirty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Incorpora </a:t>
            </a:r>
            <a:r>
              <a:rPr lang="pt-BR" sz="2400" dirty="0">
                <a:latin typeface="Roboto" panose="02000000000000000000"/>
              </a:rPr>
              <a:t>diversos instrumentos de medidas </a:t>
            </a:r>
            <a:r>
              <a:rPr lang="pt-BR" sz="2400" dirty="0" smtClean="0">
                <a:latin typeface="Roboto" panose="02000000000000000000"/>
              </a:rPr>
              <a:t>elétricas como:</a:t>
            </a:r>
          </a:p>
          <a:p>
            <a:pPr>
              <a:spcAft>
                <a:spcPts val="1200"/>
              </a:spcAft>
            </a:pPr>
            <a:r>
              <a:rPr lang="pt-BR" sz="2400" b="1" dirty="0" smtClean="0">
                <a:latin typeface="Roboto" panose="02000000000000000000"/>
              </a:rPr>
              <a:t>Por padrão: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Voltímetro;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Amperímetro;</a:t>
            </a:r>
          </a:p>
          <a:p>
            <a:pPr>
              <a:spcAft>
                <a:spcPts val="1200"/>
              </a:spcAft>
            </a:pPr>
            <a:r>
              <a:rPr lang="pt-BR" sz="2400" dirty="0" err="1" smtClean="0">
                <a:latin typeface="Roboto" panose="02000000000000000000"/>
              </a:rPr>
              <a:t>Ohmímetro</a:t>
            </a:r>
            <a:r>
              <a:rPr lang="pt-BR" sz="2400" dirty="0" smtClean="0">
                <a:latin typeface="Roboto" panose="02000000000000000000"/>
              </a:rPr>
              <a:t>;</a:t>
            </a:r>
          </a:p>
        </p:txBody>
      </p:sp>
      <p:sp>
        <p:nvSpPr>
          <p:cNvPr id="5" name="Retângulo 4"/>
          <p:cNvSpPr/>
          <p:nvPr/>
        </p:nvSpPr>
        <p:spPr>
          <a:xfrm>
            <a:off x="4575594" y="418740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b="1" dirty="0">
                <a:latin typeface="Roboto" panose="02000000000000000000"/>
              </a:rPr>
              <a:t>Outros:</a:t>
            </a:r>
          </a:p>
          <a:p>
            <a:pPr>
              <a:spcAft>
                <a:spcPts val="1200"/>
              </a:spcAft>
            </a:pPr>
            <a:r>
              <a:rPr lang="pt-BR" sz="2400" dirty="0" err="1">
                <a:latin typeface="Roboto" panose="02000000000000000000"/>
              </a:rPr>
              <a:t>Capacímetro</a:t>
            </a:r>
            <a:r>
              <a:rPr lang="pt-BR" sz="2400" dirty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err="1">
                <a:latin typeface="Roboto" panose="02000000000000000000"/>
              </a:rPr>
              <a:t>Frequencímetro</a:t>
            </a:r>
            <a:r>
              <a:rPr lang="pt-BR" sz="2400" dirty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/>
              </a:rPr>
              <a:t>termômetro;</a:t>
            </a:r>
          </a:p>
        </p:txBody>
      </p:sp>
    </p:spTree>
    <p:extLst>
      <p:ext uri="{BB962C8B-B14F-4D97-AF65-F5344CB8AC3E}">
        <p14:creationId xmlns:p14="http://schemas.microsoft.com/office/powerpoint/2010/main" val="6265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5342" y="980728"/>
            <a:ext cx="8848657" cy="98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Pode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ser usado pelo usuário como parte do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projeto;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Um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display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analisar diferentes partes do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circuito</a:t>
            </a:r>
            <a:endParaRPr lang="pt-BR" sz="2400" dirty="0"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772101" y="869715"/>
            <a:ext cx="1944913" cy="8856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747969" y="-962966"/>
            <a:ext cx="1953305" cy="884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67069" y="1063182"/>
            <a:ext cx="8765881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E o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mais bacana é que no caso de algum acidente ninguém se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machuca e nem leva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um leva um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prejuízo;</a:t>
            </a:r>
            <a:endParaRPr lang="pt-BR" sz="2400" dirty="0"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814536" y="-1521192"/>
            <a:ext cx="1872208" cy="880631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7484" y="4221088"/>
            <a:ext cx="8741924" cy="1746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Tratando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de um simulador e a disponibilidade de componentes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imensa;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É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possível conceber projetos que talvez nem seriam viáveis no mundo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real;</a:t>
            </a:r>
            <a:endParaRPr lang="pt-BR" sz="2400" dirty="0"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0474" y="1124743"/>
            <a:ext cx="5303526" cy="246579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0474" y="3794757"/>
            <a:ext cx="5274497" cy="246257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90358" y="2132856"/>
            <a:ext cx="36004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Liga-se  </a:t>
            </a:r>
            <a:r>
              <a:rPr lang="pt-BR" sz="2400" dirty="0">
                <a:latin typeface="Roboto" panose="02000000000000000000"/>
              </a:rPr>
              <a:t>positivo com </a:t>
            </a:r>
            <a:r>
              <a:rPr lang="pt-BR" sz="2400" dirty="0" smtClean="0">
                <a:latin typeface="Roboto" panose="02000000000000000000"/>
              </a:rPr>
              <a:t>negativo e </a:t>
            </a:r>
            <a:r>
              <a:rPr lang="pt-BR" sz="2400" dirty="0">
                <a:latin typeface="Roboto" panose="02000000000000000000"/>
              </a:rPr>
              <a:t>negativo com </a:t>
            </a:r>
            <a:r>
              <a:rPr lang="pt-BR" sz="2400" dirty="0" smtClean="0">
                <a:latin typeface="Roboto" panose="02000000000000000000"/>
              </a:rPr>
              <a:t>positivo;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Assim a </a:t>
            </a:r>
            <a:r>
              <a:rPr lang="pt-BR" sz="2400" dirty="0">
                <a:latin typeface="Roboto" panose="02000000000000000000"/>
              </a:rPr>
              <a:t>corrente</a:t>
            </a:r>
            <a:r>
              <a:rPr lang="pt-BR" sz="2400" dirty="0" smtClean="0">
                <a:latin typeface="Roboto" panose="02000000000000000000"/>
              </a:rPr>
              <a:t> se </a:t>
            </a:r>
            <a:r>
              <a:rPr lang="pt-BR" sz="2400" dirty="0">
                <a:latin typeface="Roboto" panose="02000000000000000000"/>
              </a:rPr>
              <a:t>mantém </a:t>
            </a:r>
            <a:r>
              <a:rPr lang="pt-BR" sz="2400" dirty="0" smtClean="0">
                <a:latin typeface="Roboto" panose="02000000000000000000"/>
              </a:rPr>
              <a:t>6 A e </a:t>
            </a:r>
            <a:r>
              <a:rPr lang="pt-BR" sz="2400" dirty="0">
                <a:latin typeface="Roboto" panose="02000000000000000000"/>
              </a:rPr>
              <a:t>a voltagem </a:t>
            </a:r>
            <a:r>
              <a:rPr lang="pt-BR" sz="2400" dirty="0" smtClean="0">
                <a:latin typeface="Roboto" panose="02000000000000000000"/>
              </a:rPr>
              <a:t>final é somada;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/>
              </a:rPr>
              <a:t>F</a:t>
            </a:r>
            <a:r>
              <a:rPr lang="pt-BR" sz="2400" dirty="0" smtClean="0">
                <a:latin typeface="Roboto" panose="02000000000000000000"/>
              </a:rPr>
              <a:t>ica </a:t>
            </a:r>
            <a:r>
              <a:rPr lang="pt-BR" sz="2400" dirty="0">
                <a:latin typeface="Roboto" panose="02000000000000000000"/>
              </a:rPr>
              <a:t>mais </a:t>
            </a:r>
            <a:r>
              <a:rPr lang="pt-BR" sz="2400" dirty="0" smtClean="0">
                <a:latin typeface="Roboto" panose="02000000000000000000"/>
              </a:rPr>
              <a:t>forte, mas com menor </a:t>
            </a:r>
            <a:r>
              <a:rPr lang="pt-BR" sz="2400" dirty="0">
                <a:latin typeface="Roboto" panose="02000000000000000000"/>
              </a:rPr>
              <a:t>reserva de </a:t>
            </a:r>
            <a:r>
              <a:rPr lang="pt-BR" sz="2400" dirty="0" smtClean="0">
                <a:latin typeface="Roboto" panose="02000000000000000000"/>
              </a:rPr>
              <a:t>energia</a:t>
            </a:r>
            <a:r>
              <a:rPr lang="pt-BR" sz="2400" dirty="0">
                <a:latin typeface="Roboto" panose="02000000000000000000"/>
              </a:rPr>
              <a:t>;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0358" y="1124744"/>
            <a:ext cx="4660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Roboto" panose="02000000000000000000"/>
              </a:rPr>
              <a:t>Ligação em </a:t>
            </a:r>
            <a:r>
              <a:rPr lang="pt-BR" sz="2800" dirty="0" smtClean="0">
                <a:latin typeface="Roboto" panose="02000000000000000000"/>
              </a:rPr>
              <a:t>serie de </a:t>
            </a:r>
            <a:r>
              <a:rPr lang="pt-BR" sz="2800" dirty="0">
                <a:latin typeface="Roboto" panose="02000000000000000000"/>
              </a:rPr>
              <a:t>baterias</a:t>
            </a:r>
          </a:p>
        </p:txBody>
      </p:sp>
    </p:spTree>
    <p:extLst>
      <p:ext uri="{BB962C8B-B14F-4D97-AF65-F5344CB8AC3E}">
        <p14:creationId xmlns:p14="http://schemas.microsoft.com/office/powerpoint/2010/main" val="219509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4968" y="1052736"/>
            <a:ext cx="4972335" cy="26239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1665" y="3718835"/>
            <a:ext cx="4972335" cy="257777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95536" y="2204864"/>
            <a:ext cx="384813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Liga-se  </a:t>
            </a:r>
            <a:r>
              <a:rPr lang="pt-BR" sz="2400" dirty="0">
                <a:latin typeface="Roboto" panose="02000000000000000000"/>
              </a:rPr>
              <a:t>positivo com positivo e negativo com </a:t>
            </a:r>
            <a:r>
              <a:rPr lang="pt-BR" sz="2400" dirty="0" smtClean="0">
                <a:latin typeface="Roboto" panose="02000000000000000000"/>
              </a:rPr>
              <a:t>negativo;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Assim a </a:t>
            </a:r>
            <a:r>
              <a:rPr lang="pt-BR" sz="2400" dirty="0">
                <a:latin typeface="Roboto" panose="02000000000000000000"/>
              </a:rPr>
              <a:t>voltagem  se mantém </a:t>
            </a:r>
            <a:r>
              <a:rPr lang="pt-BR" sz="2400" dirty="0" smtClean="0">
                <a:latin typeface="Roboto" panose="02000000000000000000"/>
              </a:rPr>
              <a:t>9 Volts e </a:t>
            </a:r>
            <a:r>
              <a:rPr lang="pt-BR" sz="2400" dirty="0">
                <a:latin typeface="Roboto" panose="02000000000000000000"/>
              </a:rPr>
              <a:t>a corrente final </a:t>
            </a:r>
            <a:r>
              <a:rPr lang="pt-BR" sz="2400" dirty="0" smtClean="0">
                <a:latin typeface="Roboto" panose="02000000000000000000"/>
              </a:rPr>
              <a:t>é somada;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Não </a:t>
            </a:r>
            <a:r>
              <a:rPr lang="pt-BR" sz="2400" dirty="0">
                <a:latin typeface="Roboto" panose="02000000000000000000"/>
              </a:rPr>
              <a:t>fica mais </a:t>
            </a:r>
            <a:r>
              <a:rPr lang="pt-BR" sz="2400" dirty="0" smtClean="0">
                <a:latin typeface="Roboto" panose="02000000000000000000"/>
              </a:rPr>
              <a:t>forte, mas com </a:t>
            </a:r>
            <a:r>
              <a:rPr lang="pt-BR" sz="2400" dirty="0">
                <a:latin typeface="Roboto" panose="02000000000000000000"/>
              </a:rPr>
              <a:t>maior reserva de </a:t>
            </a:r>
            <a:r>
              <a:rPr lang="pt-BR" sz="2400" dirty="0" smtClean="0">
                <a:latin typeface="Roboto" panose="02000000000000000000"/>
              </a:rPr>
              <a:t>energia</a:t>
            </a:r>
            <a:r>
              <a:rPr lang="pt-BR" sz="2400" dirty="0">
                <a:latin typeface="Roboto" panose="02000000000000000000"/>
              </a:rPr>
              <a:t>;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0358" y="1124744"/>
            <a:ext cx="51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Roboto" panose="02000000000000000000"/>
              </a:rPr>
              <a:t>Ligação em paralelo de baterias</a:t>
            </a:r>
          </a:p>
        </p:txBody>
      </p:sp>
    </p:spTree>
    <p:extLst>
      <p:ext uri="{BB962C8B-B14F-4D97-AF65-F5344CB8AC3E}">
        <p14:creationId xmlns:p14="http://schemas.microsoft.com/office/powerpoint/2010/main" val="15053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">
            <a:extLst>
              <a:ext uri="{FF2B5EF4-FFF2-40B4-BE49-F238E27FC236}">
                <a16:creationId xmlns="" xmlns:a16="http://schemas.microsoft.com/office/drawing/2014/main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320896"/>
            <a:ext cx="6756037" cy="393324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Raspberry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2138794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prstClr val="black"/>
                </a:solidFill>
              </a:rPr>
              <a:t>Conteúdo:</a:t>
            </a: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xmlns="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3189120" y="2788973"/>
            <a:ext cx="2765760" cy="8680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pt-BR" sz="2400" dirty="0" smtClean="0">
              <a:solidFill>
                <a:prstClr val="black"/>
              </a:solidFill>
            </a:endParaRPr>
          </a:p>
          <a:p>
            <a:pPr algn="just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</a:t>
            </a:r>
            <a:r>
              <a:rPr lang="pt-BR" sz="24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pt-BR" sz="24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dirty="0" smtClean="0">
                <a:solidFill>
                  <a:prstClr val="black"/>
                </a:solidFill>
              </a:rPr>
              <a:t>. 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26" name="Título 2">
            <a:extLst>
              <a:ext uri="{FF2B5EF4-FFF2-40B4-BE49-F238E27FC236}">
                <a16:creationId xmlns:a16="http://schemas.microsoft.com/office/drawing/2014/main" xmlns="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-911" y="1021672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Arduíno</a:t>
            </a:r>
            <a:endParaRPr lang="pt-BR" sz="5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itchFamily="18" charset="0"/>
            </a:endParaRPr>
          </a:p>
        </p:txBody>
      </p:sp>
      <p:sp>
        <p:nvSpPr>
          <p:cNvPr id="10" name="Título 2">
            <a:extLst>
              <a:ext uri="{FF2B5EF4-FFF2-40B4-BE49-F238E27FC236}">
                <a16:creationId xmlns="" xmlns:a16="http://schemas.microsoft.com/office/drawing/2014/main" id="{31639B4E-82F8-4135-BD79-B30562D01D09}"/>
              </a:ext>
            </a:extLst>
          </p:cNvPr>
          <p:cNvSpPr txBox="1">
            <a:spLocks/>
          </p:cNvSpPr>
          <p:nvPr/>
        </p:nvSpPr>
        <p:spPr>
          <a:xfrm>
            <a:off x="0" y="4077072"/>
            <a:ext cx="9144001" cy="11521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defTabSz="914400">
              <a:spcBef>
                <a:spcPts val="0"/>
              </a:spcBef>
            </a:pPr>
            <a:r>
              <a:rPr lang="pt-BR" sz="2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Exercícios com </a:t>
            </a:r>
            <a:r>
              <a:rPr lang="pt-BR" sz="28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2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68115" y="1844824"/>
            <a:ext cx="4139952" cy="212433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>
                <a:latin typeface="Roboto" pitchFamily="2" charset="0"/>
                <a:ea typeface="Roboto" pitchFamily="2" charset="0"/>
              </a:rPr>
              <a:t>P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ermitem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desenvolver circuitos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lógicos;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Ilustram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alguns conceitos básicos de como um computador digital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funciona;</a:t>
            </a: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m 4" descr="https://i0.wp.com/www.ztop.com.br/wp-content/uploads/2018/04/TinkerCAD_Circuits_int_CI_ON.jpg?resize=640%2C416&amp;ssl=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1F2F4"/>
              </a:clrFrom>
              <a:clrTo>
                <a:srgbClr val="F1F2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t="16651" r="29572"/>
          <a:stretch/>
        </p:blipFill>
        <p:spPr bwMode="auto">
          <a:xfrm>
            <a:off x="3112744" y="1664705"/>
            <a:ext cx="5976664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68240" y="4439773"/>
            <a:ext cx="2736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latin typeface="Roboto" pitchFamily="2" charset="0"/>
                <a:ea typeface="Roboto" pitchFamily="2" charset="0"/>
              </a:rPr>
              <a:t>Como no circuito ao lado que soma dois números binários:</a:t>
            </a:r>
          </a:p>
        </p:txBody>
      </p:sp>
    </p:spTree>
    <p:extLst>
      <p:ext uri="{BB962C8B-B14F-4D97-AF65-F5344CB8AC3E}">
        <p14:creationId xmlns:p14="http://schemas.microsoft.com/office/powerpoint/2010/main" val="12046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1.wp.com/www.ztop.com.br/wp-content/uploads/2018/04/TinkerCAD_Circuits_int_CI3_ADDER.jpg?resize=640%2C216&amp;ssl=1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7" y="2924944"/>
            <a:ext cx="9000584" cy="30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4657" y="1194443"/>
            <a:ext cx="8748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Vejamos outro exemplo de circuitos simples que fazem somas e nesse caso retornam os resultados a partir de </a:t>
            </a:r>
            <a:r>
              <a:rPr lang="pt-BR" sz="2400" dirty="0" err="1" smtClean="0">
                <a:latin typeface="Roboto" pitchFamily="2" charset="0"/>
                <a:ea typeface="Roboto" pitchFamily="2" charset="0"/>
              </a:rPr>
              <a:t>led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 previamente valoradas;</a:t>
            </a:r>
            <a:endParaRPr lang="pt-BR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0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51520" y="1039088"/>
            <a:ext cx="8892480" cy="2317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Para quem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preferem explorar conceitos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modernos de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eletrônica digital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;</a:t>
            </a:r>
          </a:p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Temos </a:t>
            </a:r>
            <a:r>
              <a:rPr lang="pt-BR" sz="2400" dirty="0" err="1" smtClean="0">
                <a:latin typeface="Roboto" pitchFamily="2" charset="0"/>
                <a:ea typeface="Roboto" pitchFamily="2" charset="0"/>
              </a:rPr>
              <a:t>micro-controladores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,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como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Arduino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Uno R3 e o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ATiny85;</a:t>
            </a:r>
          </a:p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E vários módulos,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sensores, atuadores e até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interface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Wifi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!</a:t>
            </a:r>
            <a:endParaRPr lang="pt-BR" sz="24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 descr="https://i0.wp.com/www.ztop.com.br/wp-content/uploads/2018/04/TinkerCAD_Circuits_Arduino_Uno.jpg?resize=640%2C261&amp;ssl=1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92" y="2852936"/>
            <a:ext cx="8595360" cy="35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24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70186" y="1052736"/>
            <a:ext cx="8719221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É possível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desenvolver diversos tipos de projetos na área de prototipagem eletrônica a partir de uma 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ideia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própria ou mesmo de um circuito básico disponível na biblioteca do sistema:</a:t>
            </a:r>
            <a:endParaRPr lang="pt-BR" sz="24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 descr="https://i2.wp.com/www.ztop.com.br/wp-content/uploads/2018/04/TinkerCAD_Circuits_Arduino_circuit.jpg?resize=640%2C439&amp;ssl=1">
            <a:hlinkClick r:id="rId2" tgtFrame="&quot;_blank&quot;"/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2" r="25744" b="21974"/>
          <a:stretch/>
        </p:blipFill>
        <p:spPr bwMode="auto">
          <a:xfrm>
            <a:off x="395535" y="2636912"/>
            <a:ext cx="8693871" cy="366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039088"/>
            <a:ext cx="8820472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Porém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, o mais interessante disso é que além de montar o circuito, também é possível programar o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microcontrolador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 dentro no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Tinkercad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 já que ele conta com seu próprio editor de programas, cujo código fonte pode escrito tanto na tradicional forma de texto…</a:t>
            </a:r>
            <a:endParaRPr lang="pt-BR" sz="24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7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ttps://i2.wp.com/www.ztop.com.br/wp-content/uploads/2018/04/TinkerCAD_Circuits_Arduino_code.jpg?resize=640%2C416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88002"/>
            <a:ext cx="8473440" cy="550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58036" y="2787745"/>
            <a:ext cx="8424936" cy="21512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… </a:t>
            </a:r>
            <a:r>
              <a:rPr lang="pt-BR" sz="4000" dirty="0">
                <a:latin typeface="Segoe Print" panose="02000600000000000000" pitchFamily="2" charset="0"/>
              </a:rPr>
              <a:t>quanto no mais moderno sistema de blocos baseado na linguagem </a:t>
            </a:r>
            <a:r>
              <a:rPr lang="pt-BR" sz="4000" dirty="0" err="1">
                <a:latin typeface="Segoe Print" panose="02000600000000000000" pitchFamily="2" charset="0"/>
              </a:rPr>
              <a:t>Scratch</a:t>
            </a:r>
            <a:r>
              <a:rPr lang="pt-BR" sz="4000" dirty="0">
                <a:latin typeface="Segoe Print" panose="02000600000000000000" pitchFamily="2" charset="0"/>
              </a:rPr>
              <a:t>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2.wp.com/www.ztop.com.br/wp-content/uploads/2018/04/TinkerCAD_Circuits_Arduino_code2.jpg?resize=640%2C416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88002"/>
            <a:ext cx="8534400" cy="55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59532" y="2273877"/>
            <a:ext cx="8424936" cy="3330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E com </a:t>
            </a:r>
            <a:r>
              <a:rPr lang="pt-BR" sz="4000" dirty="0">
                <a:latin typeface="Segoe Print" panose="02000600000000000000" pitchFamily="2" charset="0"/>
              </a:rPr>
              <a:t>o circuito montado e o código escrito, basta iniciar a simulação para ver o sistema funcionando (neste caso um simples medidor de distância):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5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ttps://i2.wp.com/www.ztop.com.br/wp-content/uploads/2018/04/TinkerCAD_Circuits_Arduino_circuit_ON1.jpg?resize=639%2C261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" y="633692"/>
            <a:ext cx="7912418" cy="323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https://i1.wp.com/www.ztop.com.br/wp-content/uploads/2018/04/TinkerCAD_Circuits_Arduino_circuit_ON2.jpg?resize=640%2C254&amp;ssl=1">
            <a:hlinkClick r:id="rId4" tgtFrame="&quot;_blank&quot;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01351"/>
            <a:ext cx="7924800" cy="314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que </a:t>
            </a:r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é?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9381" r="1963" b="5179"/>
          <a:stretch/>
        </p:blipFill>
        <p:spPr>
          <a:xfrm>
            <a:off x="370151" y="980728"/>
            <a:ext cx="8757499" cy="53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96630" y="1700622"/>
            <a:ext cx="8424936" cy="333079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A partir </a:t>
            </a:r>
            <a:r>
              <a:rPr lang="pt-BR" sz="4000" dirty="0">
                <a:latin typeface="Segoe Print" panose="02000600000000000000" pitchFamily="2" charset="0"/>
              </a:rPr>
              <a:t>desses exemplos simples, é possível desenvolver projetos até bem sofisticados combinando todos os componentes disponíveis no </a:t>
            </a:r>
            <a:r>
              <a:rPr lang="pt-BR" sz="4000" dirty="0" err="1">
                <a:latin typeface="Segoe Print" panose="02000600000000000000" pitchFamily="2" charset="0"/>
              </a:rPr>
              <a:t>Tinkercad</a:t>
            </a:r>
            <a:r>
              <a:rPr lang="pt-BR" sz="4000" dirty="0">
                <a:latin typeface="Segoe Print" panose="02000600000000000000" pitchFamily="2" charset="0"/>
              </a:rPr>
              <a:t>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1.wp.com/www.ztop.com.br/wp-content/uploads/2018/04/TinkerCAD_Circuits_Arduino_smarthome.jpg?resize=640%2C316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1836000"/>
            <a:ext cx="8530633" cy="42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296144"/>
          </a:xfrm>
        </p:spPr>
        <p:txBody>
          <a:bodyPr>
            <a:normAutofit/>
          </a:bodyPr>
          <a:lstStyle/>
          <a:p>
            <a:pPr algn="r"/>
            <a:r>
              <a:rPr lang="pt-B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Onde te encontro?</a:t>
            </a:r>
            <a:endParaRPr lang="pt-BR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anose="0204060206030A0203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95536" y="3205336"/>
            <a:ext cx="8568952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t-BR" sz="4400" dirty="0" smtClean="0">
                <a:latin typeface="Footlight MT Light" pitchFamily="18" charset="0"/>
              </a:rPr>
              <a:t>contatorobotica.criar@gmail.com</a:t>
            </a:r>
          </a:p>
          <a:p>
            <a:pPr>
              <a:buFont typeface="Wingdings" pitchFamily="2" charset="2"/>
              <a:buChar char="ü"/>
            </a:pPr>
            <a:r>
              <a:rPr lang="pt-BR" sz="4400" dirty="0" smtClean="0"/>
              <a:t>arduinoemudi.blogspot.com</a:t>
            </a:r>
          </a:p>
          <a:p>
            <a:endParaRPr lang="pt-BR" sz="4400" dirty="0">
              <a:latin typeface="Footlight MT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83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974708"/>
            <a:ext cx="8820472" cy="252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próprio nome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sugere;</a:t>
            </a:r>
          </a:p>
          <a:p>
            <a:pPr marL="0" indent="0">
              <a:buNone/>
            </a:pP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o módulo de eletrônica do sistema que veio de outro produto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123D 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Explicando assim,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visual da sua área de trabalho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2D;</a:t>
            </a:r>
          </a:p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Neste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caso não faz diferença alguma e até ajuda a organizar as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ideias.</a:t>
            </a:r>
          </a:p>
        </p:txBody>
      </p:sp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que </a:t>
            </a:r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é?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2" y="3501008"/>
            <a:ext cx="8690170" cy="277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86501" y="1457892"/>
            <a:ext cx="3312368" cy="43196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que 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mantém 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espírito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“vamos pôr a mão na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massa”;</a:t>
            </a:r>
          </a:p>
          <a:p>
            <a:pPr marL="0" indent="0">
              <a:buNone/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Neste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selecione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ou mais componentes eletrônicos da sua rica biblioteca de partes e peças…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41" y="850360"/>
            <a:ext cx="5440060" cy="5544616"/>
          </a:xfrm>
          <a:prstGeom prst="rect">
            <a:avLst/>
          </a:prstGeom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5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0.wp.com/www.ztop.com.br/wp-content/uploads/2018/04/TinkerCAD_Circuits_components.jpg?resize=640%2C441&amp;ssl=1"/>
          <p:cNvPicPr/>
          <p:nvPr/>
        </p:nvPicPr>
        <p:blipFill rotWithShape="1">
          <a:blip r:embed="rId2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2441" r="2050"/>
          <a:stretch/>
        </p:blipFill>
        <p:spPr bwMode="auto">
          <a:xfrm>
            <a:off x="251520" y="980728"/>
            <a:ext cx="8837888" cy="53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721" y="1279669"/>
            <a:ext cx="1467008" cy="49921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rcRect t="3266" r="65512"/>
          <a:stretch/>
        </p:blipFill>
        <p:spPr>
          <a:xfrm>
            <a:off x="475060" y="1196752"/>
            <a:ext cx="1820647" cy="5194103"/>
          </a:xfrm>
          <a:prstGeom prst="rect">
            <a:avLst/>
          </a:prstGeom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8191" y="1050023"/>
            <a:ext cx="6731163" cy="5619337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Arraste </a:t>
            </a:r>
            <a:r>
              <a:rPr lang="pt-BR" sz="2400" dirty="0">
                <a:latin typeface="Roboto" panose="02000000000000000000"/>
              </a:rPr>
              <a:t>para a área de </a:t>
            </a:r>
            <a:r>
              <a:rPr lang="pt-BR" sz="2400" dirty="0" smtClean="0">
                <a:latin typeface="Roboto" panose="02000000000000000000"/>
              </a:rPr>
              <a:t>trabalho;</a:t>
            </a:r>
            <a:endParaRPr lang="pt-BR" sz="1800" dirty="0" smtClean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Dispostas </a:t>
            </a:r>
            <a:r>
              <a:rPr lang="pt-BR" sz="2400" dirty="0">
                <a:latin typeface="Roboto" panose="02000000000000000000"/>
              </a:rPr>
              <a:t>de uma maneira organizada (ou </a:t>
            </a:r>
            <a:r>
              <a:rPr lang="pt-BR" sz="2400" dirty="0" smtClean="0">
                <a:latin typeface="Roboto" panose="02000000000000000000"/>
              </a:rPr>
              <a:t>não);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Para </a:t>
            </a:r>
            <a:r>
              <a:rPr lang="pt-BR" sz="2400" dirty="0">
                <a:latin typeface="Roboto" panose="02000000000000000000"/>
              </a:rPr>
              <a:t>depois </a:t>
            </a:r>
            <a:r>
              <a:rPr lang="pt-BR" sz="2400" dirty="0" smtClean="0">
                <a:latin typeface="Roboto" panose="02000000000000000000"/>
              </a:rPr>
              <a:t>serem </a:t>
            </a:r>
            <a:r>
              <a:rPr lang="pt-BR" sz="2400" dirty="0">
                <a:latin typeface="Roboto" panose="02000000000000000000"/>
              </a:rPr>
              <a:t>interligadas ponto a ponto por linhas que representam os fios que formam assim o circuito </a:t>
            </a:r>
            <a:r>
              <a:rPr lang="pt-BR" sz="2400" dirty="0" smtClean="0">
                <a:latin typeface="Roboto" panose="02000000000000000000"/>
              </a:rPr>
              <a:t>eletrônico;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Ative </a:t>
            </a:r>
            <a:r>
              <a:rPr lang="pt-BR" sz="2400" dirty="0">
                <a:latin typeface="Roboto" panose="02000000000000000000"/>
              </a:rPr>
              <a:t>a </a:t>
            </a:r>
            <a:r>
              <a:rPr lang="pt-BR" sz="2400" dirty="0" smtClean="0">
                <a:latin typeface="Roboto" panose="02000000000000000000"/>
              </a:rPr>
              <a:t>função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Se </a:t>
            </a:r>
            <a:r>
              <a:rPr lang="pt-BR" sz="2400" dirty="0">
                <a:latin typeface="Roboto" panose="02000000000000000000"/>
              </a:rPr>
              <a:t>tudo ocorrer de acordo com o esperado, ele deve </a:t>
            </a:r>
            <a:r>
              <a:rPr lang="pt-BR" sz="2400" dirty="0" smtClean="0">
                <a:latin typeface="Roboto" panose="02000000000000000000"/>
              </a:rPr>
              <a:t>funcionar;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No </a:t>
            </a:r>
            <a:r>
              <a:rPr lang="pt-BR" sz="2400" dirty="0">
                <a:latin typeface="Roboto" panose="02000000000000000000"/>
              </a:rPr>
              <a:t>exemplo, todos os </a:t>
            </a:r>
            <a:r>
              <a:rPr lang="pt-BR" sz="2400" dirty="0" err="1">
                <a:latin typeface="Roboto" panose="02000000000000000000"/>
              </a:rPr>
              <a:t>LEDs</a:t>
            </a:r>
            <a:r>
              <a:rPr lang="pt-BR" sz="2400" dirty="0">
                <a:latin typeface="Roboto" panose="02000000000000000000"/>
              </a:rPr>
              <a:t> coloridos devem </a:t>
            </a:r>
            <a:r>
              <a:rPr lang="pt-BR" sz="2400" dirty="0" smtClean="0">
                <a:latin typeface="Roboto" panose="02000000000000000000"/>
              </a:rPr>
              <a:t>acender</a:t>
            </a:r>
            <a:r>
              <a:rPr lang="pt-BR" sz="2400" dirty="0">
                <a:latin typeface="Roboto" panose="02000000000000000000"/>
              </a:rPr>
              <a:t>;</a:t>
            </a:r>
          </a:p>
        </p:txBody>
      </p:sp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584" y="3541921"/>
            <a:ext cx="2810642" cy="5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529" y="1141997"/>
            <a:ext cx="7841360" cy="4480777"/>
          </a:xfrm>
          <a:prstGeom prst="rect">
            <a:avLst/>
          </a:prstGeom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40781" y="980728"/>
            <a:ext cx="8765880" cy="561662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400" dirty="0" smtClean="0">
                <a:latin typeface="Roboto" panose="02000000000000000000"/>
              </a:rPr>
              <a:t>Conta </a:t>
            </a:r>
            <a:r>
              <a:rPr lang="pt-BR" sz="2400" dirty="0">
                <a:latin typeface="Roboto" panose="02000000000000000000"/>
              </a:rPr>
              <a:t>com diversos instrumentos de </a:t>
            </a:r>
            <a:r>
              <a:rPr lang="pt-BR" sz="2400" dirty="0" smtClean="0">
                <a:latin typeface="Roboto" panose="02000000000000000000"/>
              </a:rPr>
              <a:t>bancada;</a:t>
            </a:r>
          </a:p>
          <a:p>
            <a:pPr marL="0" indent="0" algn="just">
              <a:buNone/>
            </a:pPr>
            <a:endParaRPr lang="pt-BR" sz="24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0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1600" dirty="0" smtClean="0">
              <a:latin typeface="Roboto" panose="02000000000000000000"/>
            </a:endParaRPr>
          </a:p>
          <a:p>
            <a:pPr marL="0" indent="0" algn="just">
              <a:buNone/>
            </a:pPr>
            <a:r>
              <a:rPr lang="pt-BR" sz="2400" dirty="0" smtClean="0">
                <a:latin typeface="Roboto" panose="02000000000000000000"/>
              </a:rPr>
              <a:t>O </a:t>
            </a:r>
            <a:r>
              <a:rPr lang="pt-BR" sz="2400" dirty="0">
                <a:latin typeface="Roboto" panose="02000000000000000000"/>
              </a:rPr>
              <a:t>que torna a sua experiência de uso ainda mais </a:t>
            </a:r>
            <a:r>
              <a:rPr lang="pt-BR" sz="2400" dirty="0" smtClean="0">
                <a:latin typeface="Roboto" panose="02000000000000000000"/>
              </a:rPr>
              <a:t>realista;</a:t>
            </a:r>
          </a:p>
          <a:p>
            <a:pPr marL="0" indent="0" algn="just">
              <a:buNone/>
            </a:pPr>
            <a:r>
              <a:rPr lang="pt-BR" sz="2400" dirty="0" smtClean="0">
                <a:latin typeface="Roboto" panose="02000000000000000000"/>
              </a:rPr>
              <a:t>Nessa </a:t>
            </a:r>
            <a:r>
              <a:rPr lang="pt-BR" sz="2400" dirty="0">
                <a:latin typeface="Roboto" panose="02000000000000000000"/>
              </a:rPr>
              <a:t>bancada virtual temos fonte de alimentação, gerador de função, </a:t>
            </a:r>
            <a:r>
              <a:rPr lang="pt-BR" sz="2400" dirty="0" smtClean="0">
                <a:latin typeface="Roboto" panose="02000000000000000000"/>
              </a:rPr>
              <a:t>osciloscópio;</a:t>
            </a: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6261" y="1446476"/>
            <a:ext cx="5832648" cy="810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anose="02000000000000000000"/>
              </a:rPr>
              <a:t>E componentes </a:t>
            </a:r>
            <a:r>
              <a:rPr lang="pt-BR" sz="2400" dirty="0">
                <a:latin typeface="Roboto" panose="02000000000000000000"/>
              </a:rPr>
              <a:t>analógicos (transístores, resistores, capacitores, relês etc</a:t>
            </a:r>
            <a:r>
              <a:rPr lang="pt-BR" sz="2400" dirty="0" smtClean="0">
                <a:latin typeface="Roboto" panose="02000000000000000000"/>
              </a:rPr>
              <a:t>.),</a:t>
            </a: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7073" r="5501" b="6639"/>
          <a:stretch/>
        </p:blipFill>
        <p:spPr>
          <a:xfrm>
            <a:off x="5652120" y="4895727"/>
            <a:ext cx="2628000" cy="143132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56261" y="5191808"/>
            <a:ext cx="4414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Além de chips lógicos para uso geral da família 7400…</a:t>
            </a:r>
          </a:p>
        </p:txBody>
      </p:sp>
      <p:pic>
        <p:nvPicPr>
          <p:cNvPr id="1026" name="Picture 2" descr="Resultado de imagem para E componentes analógicos (transístores, resistores, capacitores, relês etc.),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216" y="1017950"/>
            <a:ext cx="2628000" cy="17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851920" y="3330560"/>
            <a:ext cx="5301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/>
              </a:rPr>
              <a:t>Diversos de </a:t>
            </a:r>
            <a:r>
              <a:rPr lang="pt-BR" sz="2400" dirty="0">
                <a:latin typeface="Roboto" panose="02000000000000000000"/>
              </a:rPr>
              <a:t>chips discretos incluindo os clássicos oscilador 555 e o amplificador operacional 74;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7307" r="17137" b="5012"/>
          <a:stretch/>
        </p:blipFill>
        <p:spPr>
          <a:xfrm>
            <a:off x="539552" y="3219731"/>
            <a:ext cx="1548000" cy="14289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31100" r="30050" b="31100"/>
          <a:stretch/>
        </p:blipFill>
        <p:spPr>
          <a:xfrm>
            <a:off x="2233428" y="3135391"/>
            <a:ext cx="1546484" cy="15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3693</TotalTime>
  <Words>919</Words>
  <Application>Microsoft Office PowerPoint</Application>
  <PresentationFormat>Apresentação na tela (4:3)</PresentationFormat>
  <Paragraphs>128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Calibri</vt:lpstr>
      <vt:lpstr>Footlight MT Light</vt:lpstr>
      <vt:lpstr>Roboto</vt:lpstr>
      <vt:lpstr>Segoe Print</vt:lpstr>
      <vt:lpstr>Times New Roman</vt:lpstr>
      <vt:lpstr>Wingdings</vt:lpstr>
      <vt:lpstr>Tema do Office</vt:lpstr>
      <vt:lpstr>Apresentação do PowerPoint</vt:lpstr>
      <vt:lpstr>Clube de Robótica IFTM Arduíno e Raspberry</vt:lpstr>
      <vt:lpstr>TinkerCad, o que é?</vt:lpstr>
      <vt:lpstr>TinkerCad, o que é?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Onde te encontro?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ROBOTICA</dc:title>
  <dc:creator>Sam</dc:creator>
  <cp:lastModifiedBy>AbeL Alves</cp:lastModifiedBy>
  <cp:revision>127</cp:revision>
  <dcterms:created xsi:type="dcterms:W3CDTF">2017-07-16T11:25:55Z</dcterms:created>
  <dcterms:modified xsi:type="dcterms:W3CDTF">2019-09-27T01:29:30Z</dcterms:modified>
</cp:coreProperties>
</file>